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14"/>
  </p:notesMasterIdLst>
  <p:handoutMasterIdLst>
    <p:handoutMasterId r:id="rId15"/>
  </p:handoutMasterIdLst>
  <p:sldIdLst>
    <p:sldId id="260" r:id="rId8"/>
    <p:sldId id="378" r:id="rId9"/>
    <p:sldId id="282" r:id="rId10"/>
    <p:sldId id="280" r:id="rId11"/>
    <p:sldId id="281" r:id="rId12"/>
    <p:sldId id="278"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2E48F-FF42-0370-0F43-70643E8E4E1E}" name="Dwyer, Davida" initials="DD" userId="S::Davida.Dwyer@ercot.com::79b08b87-7cab-486c-83ce-9fe1deb6aa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51" autoAdjust="0"/>
  </p:normalViewPr>
  <p:slideViewPr>
    <p:cSldViewPr showGuides="1">
      <p:cViewPr varScale="1">
        <p:scale>
          <a:sx n="71" d="100"/>
          <a:sy n="71" d="100"/>
        </p:scale>
        <p:origin x="1714" y="4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5/16/2023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5/16/2023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85861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7739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066502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21822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51487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0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73806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492990"/>
          </a:xfrm>
          <a:prstGeom prst="rect">
            <a:avLst/>
          </a:prstGeom>
          <a:noFill/>
        </p:spPr>
        <p:txBody>
          <a:bodyPr wrap="square" rtlCol="0">
            <a:spAutoFit/>
          </a:bodyPr>
          <a:lstStyle/>
          <a:p>
            <a:r>
              <a:rPr lang="en-US" sz="2400" b="1" dirty="0">
                <a:solidFill>
                  <a:schemeClr val="tx2"/>
                </a:solidFill>
              </a:rPr>
              <a:t>Firm Fuel Supply Service Settlement Report</a:t>
            </a:r>
          </a:p>
          <a:p>
            <a:endParaRPr lang="en-US" b="1" dirty="0">
              <a:solidFill>
                <a:schemeClr val="tx2"/>
              </a:solidFill>
            </a:endParaRPr>
          </a:p>
          <a:p>
            <a:r>
              <a:rPr lang="en-US" sz="1800" i="1" dirty="0">
                <a:solidFill>
                  <a:schemeClr val="tx2"/>
                </a:solidFill>
              </a:rPr>
              <a:t>Magie Shanks</a:t>
            </a:r>
          </a:p>
          <a:p>
            <a:r>
              <a:rPr lang="en-US" sz="1800" dirty="0">
                <a:solidFill>
                  <a:schemeClr val="tx2"/>
                </a:solidFill>
              </a:rPr>
              <a:t>ERCOT</a:t>
            </a:r>
          </a:p>
          <a:p>
            <a:endParaRPr lang="en-US" sz="1800" dirty="0">
              <a:solidFill>
                <a:schemeClr val="tx2"/>
              </a:solidFill>
            </a:endParaRPr>
          </a:p>
          <a:p>
            <a:r>
              <a:rPr lang="en-US" sz="1800" dirty="0">
                <a:solidFill>
                  <a:schemeClr val="tx2"/>
                </a:solidFill>
              </a:rPr>
              <a:t>Technical Advisory Committee (TAC)</a:t>
            </a:r>
          </a:p>
          <a:p>
            <a:r>
              <a:rPr lang="en-US" sz="1800" dirty="0">
                <a:solidFill>
                  <a:schemeClr val="tx2"/>
                </a:solidFill>
              </a:rPr>
              <a:t>May 23,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3.14.5(10):</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a:p>
            <a:pPr lvl="1"/>
            <a:endParaRPr lang="en-US" i="1" dirty="0"/>
          </a:p>
          <a:p>
            <a:r>
              <a:rPr lang="en-US" dirty="0"/>
              <a:t>Presentations in response to the requirement under 3.14.5(8) were provided to TAC on January 24, 2023 and February 20, 2023:</a:t>
            </a:r>
          </a:p>
          <a:p>
            <a:pPr lvl="1"/>
            <a:r>
              <a:rPr lang="en-US" i="1" dirty="0"/>
              <a:t>“ERCOT will provide a report to the TAC or its designated subcommittee within 45 days of any FFSS deployments, including the Resources deployed and the reason for the deployments.”</a:t>
            </a:r>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Procurement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272562" y="1143000"/>
            <a:ext cx="8534400" cy="4571999"/>
          </a:xfrm>
        </p:spPr>
        <p:txBody>
          <a:bodyPr/>
          <a:lstStyle/>
          <a:p>
            <a:r>
              <a:rPr lang="en-US" sz="2400" dirty="0">
                <a:solidFill>
                  <a:schemeClr val="tx2"/>
                </a:solidFill>
              </a:rPr>
              <a:t>The Firm Fuel Supply Service (FFSS) obligation period was from November 15, 2022 through March 15, 2023. </a:t>
            </a:r>
          </a:p>
          <a:p>
            <a:r>
              <a:rPr lang="en-US" sz="2400" dirty="0">
                <a:solidFill>
                  <a:schemeClr val="tx2"/>
                </a:solidFill>
              </a:rPr>
              <a:t>19 Generation Resources were awarded as primary Firm Fuel Supply Service Resources (FFSSRs)</a:t>
            </a:r>
          </a:p>
          <a:p>
            <a:r>
              <a:rPr lang="en-US" sz="2400" dirty="0">
                <a:solidFill>
                  <a:schemeClr val="tx2"/>
                </a:solidFill>
              </a:rPr>
              <a:t>The clearing price was $6.19/MW/</a:t>
            </a:r>
            <a:r>
              <a:rPr lang="en-US" sz="2400" dirty="0" err="1">
                <a:solidFill>
                  <a:schemeClr val="tx2"/>
                </a:solidFill>
              </a:rPr>
              <a:t>hr</a:t>
            </a:r>
            <a:r>
              <a:rPr lang="en-US" sz="2400" dirty="0">
                <a:solidFill>
                  <a:schemeClr val="tx2"/>
                </a:solidFill>
              </a:rPr>
              <a:t> ($18,000/MW)</a:t>
            </a:r>
          </a:p>
          <a:p>
            <a:r>
              <a:rPr lang="en-US" sz="2400" dirty="0">
                <a:solidFill>
                  <a:schemeClr val="tx2"/>
                </a:solidFill>
              </a:rPr>
              <a:t>A total of 2,940.5 MW of FFSS capacity was procured. </a:t>
            </a:r>
          </a:p>
          <a:p>
            <a:r>
              <a:rPr lang="en-US" sz="2400" dirty="0">
                <a:solidFill>
                  <a:schemeClr val="tx2"/>
                </a:solidFill>
              </a:rPr>
              <a:t>The total cost of procurement was $52,839,535.</a:t>
            </a:r>
          </a:p>
        </p:txBody>
      </p:sp>
    </p:spTree>
    <p:extLst>
      <p:ext uri="{BB962C8B-B14F-4D97-AF65-F5344CB8AC3E}">
        <p14:creationId xmlns:p14="http://schemas.microsoft.com/office/powerpoint/2010/main" val="2695900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Settlement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04800" y="3962400"/>
            <a:ext cx="8534400" cy="2514599"/>
          </a:xfrm>
        </p:spPr>
        <p:txBody>
          <a:bodyPr/>
          <a:lstStyle/>
          <a:p>
            <a:r>
              <a:rPr lang="en-US" sz="1800" dirty="0">
                <a:solidFill>
                  <a:schemeClr val="tx2"/>
                </a:solidFill>
              </a:rPr>
              <a:t>The standby fee was less than the cost of procurement due to the availability reduction factor. </a:t>
            </a:r>
          </a:p>
          <a:p>
            <a:r>
              <a:rPr lang="en-US" sz="1800" dirty="0">
                <a:solidFill>
                  <a:schemeClr val="tx2"/>
                </a:solidFill>
              </a:rPr>
              <a:t>The fuel replacement cost for the 2</a:t>
            </a:r>
            <a:r>
              <a:rPr lang="en-US" sz="1800" baseline="30000" dirty="0">
                <a:solidFill>
                  <a:schemeClr val="tx2"/>
                </a:solidFill>
              </a:rPr>
              <a:t>nd</a:t>
            </a:r>
            <a:r>
              <a:rPr lang="en-US" sz="1800" dirty="0">
                <a:solidFill>
                  <a:schemeClr val="tx2"/>
                </a:solidFill>
              </a:rPr>
              <a:t> watch will be settled on July 31 and August 01, 2023 at an estimated $4.38M and $176K, respectively. </a:t>
            </a:r>
          </a:p>
          <a:p>
            <a:r>
              <a:rPr lang="en-US" sz="1800" dirty="0">
                <a:solidFill>
                  <a:schemeClr val="tx2"/>
                </a:solidFill>
              </a:rPr>
              <a:t>Claw backs for the Standby Fee will be reflected on the True-Up statements for all Operating Days in the obligation period. Settlement for the claw backs began on May 15, 2023 and will end on September 11, 2023.</a:t>
            </a:r>
          </a:p>
        </p:txBody>
      </p:sp>
      <p:graphicFrame>
        <p:nvGraphicFramePr>
          <p:cNvPr id="4" name="Table 4">
            <a:extLst>
              <a:ext uri="{FF2B5EF4-FFF2-40B4-BE49-F238E27FC236}">
                <a16:creationId xmlns:a16="http://schemas.microsoft.com/office/drawing/2014/main" id="{62336F5B-F1A0-3580-2FCE-C2DF37610B73}"/>
              </a:ext>
            </a:extLst>
          </p:cNvPr>
          <p:cNvGraphicFramePr>
            <a:graphicFrameLocks noGrp="1"/>
          </p:cNvGraphicFramePr>
          <p:nvPr>
            <p:extLst>
              <p:ext uri="{D42A27DB-BD31-4B8C-83A1-F6EECF244321}">
                <p14:modId xmlns:p14="http://schemas.microsoft.com/office/powerpoint/2010/main" val="3421961091"/>
              </p:ext>
            </p:extLst>
          </p:nvPr>
        </p:nvGraphicFramePr>
        <p:xfrm>
          <a:off x="1409700" y="1066800"/>
          <a:ext cx="6324600" cy="2595880"/>
        </p:xfrm>
        <a:graphic>
          <a:graphicData uri="http://schemas.openxmlformats.org/drawingml/2006/table">
            <a:tbl>
              <a:tblPr firstRow="1" bandRow="1">
                <a:tableStyleId>{5C22544A-7EE6-4342-B048-85BDC9FD1C3A}</a:tableStyleId>
              </a:tblPr>
              <a:tblGrid>
                <a:gridCol w="3425825">
                  <a:extLst>
                    <a:ext uri="{9D8B030D-6E8A-4147-A177-3AD203B41FA5}">
                      <a16:colId xmlns:a16="http://schemas.microsoft.com/office/drawing/2014/main" val="153005423"/>
                    </a:ext>
                  </a:extLst>
                </a:gridCol>
                <a:gridCol w="2898775">
                  <a:extLst>
                    <a:ext uri="{9D8B030D-6E8A-4147-A177-3AD203B41FA5}">
                      <a16:colId xmlns:a16="http://schemas.microsoft.com/office/drawing/2014/main" val="2730306001"/>
                    </a:ext>
                  </a:extLst>
                </a:gridCol>
              </a:tblGrid>
              <a:tr h="370840">
                <a:tc>
                  <a:txBody>
                    <a:bodyPr/>
                    <a:lstStyle/>
                    <a:p>
                      <a:r>
                        <a:rPr lang="en-US" sz="1600" dirty="0"/>
                        <a:t>Description</a:t>
                      </a:r>
                    </a:p>
                  </a:txBody>
                  <a:tcPr/>
                </a:tc>
                <a:tc>
                  <a:txBody>
                    <a:bodyPr/>
                    <a:lstStyle/>
                    <a:p>
                      <a:pPr algn="ctr"/>
                      <a:r>
                        <a:rPr lang="en-US" sz="1600" dirty="0"/>
                        <a:t>Total Amount ($)</a:t>
                      </a:r>
                    </a:p>
                  </a:txBody>
                  <a:tcPr/>
                </a:tc>
                <a:extLst>
                  <a:ext uri="{0D108BD9-81ED-4DB2-BD59-A6C34878D82A}">
                    <a16:rowId xmlns:a16="http://schemas.microsoft.com/office/drawing/2014/main" val="728404433"/>
                  </a:ext>
                </a:extLst>
              </a:tr>
              <a:tr h="370840">
                <a:tc>
                  <a:txBody>
                    <a:bodyPr/>
                    <a:lstStyle/>
                    <a:p>
                      <a:r>
                        <a:rPr lang="en-US" sz="1600" dirty="0"/>
                        <a:t>Standby Fee</a:t>
                      </a:r>
                    </a:p>
                  </a:txBody>
                  <a:tcPr/>
                </a:tc>
                <a:tc>
                  <a:txBody>
                    <a:bodyPr/>
                    <a:lstStyle/>
                    <a:p>
                      <a:pPr algn="ctr"/>
                      <a:r>
                        <a:rPr lang="en-US" sz="1600" dirty="0"/>
                        <a:t>($52,232,374)</a:t>
                      </a:r>
                    </a:p>
                  </a:txBody>
                  <a:tcPr/>
                </a:tc>
                <a:extLst>
                  <a:ext uri="{0D108BD9-81ED-4DB2-BD59-A6C34878D82A}">
                    <a16:rowId xmlns:a16="http://schemas.microsoft.com/office/drawing/2014/main" val="4187875850"/>
                  </a:ext>
                </a:extLst>
              </a:tr>
              <a:tr h="370840">
                <a:tc>
                  <a:txBody>
                    <a:bodyPr/>
                    <a:lstStyle/>
                    <a:p>
                      <a:r>
                        <a:rPr lang="en-US" sz="1600" dirty="0"/>
                        <a:t>Fuel Replacement Cost:</a:t>
                      </a:r>
                    </a:p>
                  </a:txBody>
                  <a:tcPr/>
                </a:tc>
                <a:tc>
                  <a:txBody>
                    <a:bodyPr/>
                    <a:lstStyle/>
                    <a:p>
                      <a:pPr algn="ctr"/>
                      <a:endParaRPr lang="en-US" sz="1600" dirty="0"/>
                    </a:p>
                  </a:txBody>
                  <a:tcPr/>
                </a:tc>
                <a:extLst>
                  <a:ext uri="{0D108BD9-81ED-4DB2-BD59-A6C34878D82A}">
                    <a16:rowId xmlns:a16="http://schemas.microsoft.com/office/drawing/2014/main" val="2428796111"/>
                  </a:ext>
                </a:extLst>
              </a:tr>
              <a:tr h="370840">
                <a:tc>
                  <a:txBody>
                    <a:bodyPr/>
                    <a:lstStyle/>
                    <a:p>
                      <a:r>
                        <a:rPr lang="en-US" sz="1600" dirty="0"/>
                        <a:t>    1</a:t>
                      </a:r>
                      <a:r>
                        <a:rPr lang="en-US" sz="1600" baseline="30000" dirty="0"/>
                        <a:t>st</a:t>
                      </a:r>
                      <a:r>
                        <a:rPr lang="en-US" sz="1600" dirty="0"/>
                        <a:t> Watch</a:t>
                      </a:r>
                    </a:p>
                  </a:txBody>
                  <a:tcPr/>
                </a:tc>
                <a:tc>
                  <a:txBody>
                    <a:bodyPr/>
                    <a:lstStyle/>
                    <a:p>
                      <a:pPr algn="ctr"/>
                      <a:r>
                        <a:rPr lang="en-US" sz="1600" dirty="0"/>
                        <a:t> ($208,831)</a:t>
                      </a:r>
                    </a:p>
                  </a:txBody>
                  <a:tcPr/>
                </a:tc>
                <a:extLst>
                  <a:ext uri="{0D108BD9-81ED-4DB2-BD59-A6C34878D82A}">
                    <a16:rowId xmlns:a16="http://schemas.microsoft.com/office/drawing/2014/main" val="2327073695"/>
                  </a:ext>
                </a:extLst>
              </a:tr>
              <a:tr h="370840">
                <a:tc>
                  <a:txBody>
                    <a:bodyPr/>
                    <a:lstStyle/>
                    <a:p>
                      <a:r>
                        <a:rPr lang="en-US" sz="1600" dirty="0"/>
                        <a:t>    2</a:t>
                      </a:r>
                      <a:r>
                        <a:rPr lang="en-US" sz="1600" baseline="30000" dirty="0"/>
                        <a:t>nd</a:t>
                      </a:r>
                      <a:r>
                        <a:rPr lang="en-US" sz="1600" dirty="0"/>
                        <a:t> Watch </a:t>
                      </a:r>
                    </a:p>
                  </a:txBody>
                  <a:tcPr/>
                </a:tc>
                <a:tc>
                  <a:txBody>
                    <a:bodyPr/>
                    <a:lstStyle/>
                    <a:p>
                      <a:pPr algn="ctr"/>
                      <a:r>
                        <a:rPr lang="en-US" sz="1600" dirty="0"/>
                        <a:t>($4,560,011)</a:t>
                      </a:r>
                    </a:p>
                  </a:txBody>
                  <a:tcPr/>
                </a:tc>
                <a:extLst>
                  <a:ext uri="{0D108BD9-81ED-4DB2-BD59-A6C34878D82A}">
                    <a16:rowId xmlns:a16="http://schemas.microsoft.com/office/drawing/2014/main" val="3873508713"/>
                  </a:ext>
                </a:extLst>
              </a:tr>
              <a:tr h="370840">
                <a:tc>
                  <a:txBody>
                    <a:bodyPr/>
                    <a:lstStyle/>
                    <a:p>
                      <a:r>
                        <a:rPr lang="en-US" sz="1600" dirty="0"/>
                        <a:t>Estimated Standby Fee Claw back </a:t>
                      </a:r>
                    </a:p>
                  </a:txBody>
                  <a:tcPr>
                    <a:lnB w="28575" cap="flat" cmpd="sng" algn="ctr">
                      <a:solidFill>
                        <a:schemeClr val="tx1"/>
                      </a:solidFill>
                      <a:prstDash val="solid"/>
                      <a:round/>
                      <a:headEnd type="none" w="med" len="med"/>
                      <a:tailEnd type="none" w="med" len="med"/>
                    </a:lnB>
                  </a:tcPr>
                </a:tc>
                <a:tc>
                  <a:txBody>
                    <a:bodyPr/>
                    <a:lstStyle/>
                    <a:p>
                      <a:pPr algn="ctr"/>
                      <a:r>
                        <a:rPr lang="en-US" sz="1600" dirty="0"/>
                        <a:t>$25,742,986</a:t>
                      </a:r>
                    </a:p>
                  </a:txBody>
                  <a:tcP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7771812"/>
                  </a:ext>
                </a:extLst>
              </a:tr>
              <a:tr h="370840">
                <a:tc>
                  <a:txBody>
                    <a:bodyPr/>
                    <a:lstStyle/>
                    <a:p>
                      <a:r>
                        <a:rPr lang="en-US" sz="1600" dirty="0"/>
                        <a:t>Total Payment for FFSS</a:t>
                      </a:r>
                    </a:p>
                  </a:txBody>
                  <a:tcPr>
                    <a:lnT w="28575" cap="flat" cmpd="sng" algn="ctr">
                      <a:solidFill>
                        <a:schemeClr val="tx1"/>
                      </a:solidFill>
                      <a:prstDash val="solid"/>
                      <a:round/>
                      <a:headEnd type="none" w="med" len="med"/>
                      <a:tailEnd type="none" w="med" len="med"/>
                    </a:lnT>
                  </a:tcPr>
                </a:tc>
                <a:tc>
                  <a:txBody>
                    <a:bodyPr/>
                    <a:lstStyle/>
                    <a:p>
                      <a:pPr algn="ctr"/>
                      <a:r>
                        <a:rPr lang="en-US" sz="1600" dirty="0"/>
                        <a:t>($31,258,230)</a:t>
                      </a:r>
                    </a:p>
                  </a:txBody>
                  <a:tcP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1608556"/>
                  </a:ext>
                </a:extLst>
              </a:tr>
            </a:tbl>
          </a:graphicData>
        </a:graphic>
      </p:graphicFrame>
    </p:spTree>
    <p:extLst>
      <p:ext uri="{BB962C8B-B14F-4D97-AF65-F5344CB8AC3E}">
        <p14:creationId xmlns:p14="http://schemas.microsoft.com/office/powerpoint/2010/main" val="216436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Claw Backs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Content Placeholder 2"/>
          <p:cNvSpPr>
            <a:spLocks noGrp="1"/>
          </p:cNvSpPr>
          <p:nvPr>
            <p:ph idx="1"/>
          </p:nvPr>
        </p:nvSpPr>
        <p:spPr>
          <a:xfrm>
            <a:off x="304800" y="1143000"/>
            <a:ext cx="8534400" cy="4571999"/>
          </a:xfrm>
        </p:spPr>
        <p:txBody>
          <a:bodyPr/>
          <a:lstStyle/>
          <a:p>
            <a:r>
              <a:rPr lang="en-US" sz="2000" dirty="0">
                <a:solidFill>
                  <a:schemeClr val="tx2"/>
                </a:solidFill>
              </a:rPr>
              <a:t>Per protocol language Section 8.1.1.2.1.6:</a:t>
            </a:r>
          </a:p>
          <a:p>
            <a:pPr marL="857250" lvl="1" indent="-457200">
              <a:buAutoNum type="arabicParenBoth" startAt="5"/>
            </a:pPr>
            <a:r>
              <a:rPr lang="en-US" sz="1600" i="1" dirty="0">
                <a:solidFill>
                  <a:schemeClr val="tx2"/>
                </a:solidFill>
              </a:rPr>
              <a:t>If the FFSSR does not reflect that it is available, through its Availability Plan, for the hours for which ERCOT has issued a Watch for winter weather, ERCOT shall claw back and/or withhold the FFSS Standby Fee for 90 days, unless the FFSSR successfully deployed for its entire FFSS award obligation and exhausted emission hours allocated in the RFP for the FFSSR. </a:t>
            </a:r>
          </a:p>
          <a:p>
            <a:pPr marL="400050" lvl="1" indent="0">
              <a:buNone/>
            </a:pPr>
            <a:endParaRPr lang="en-US" sz="1600" i="1" dirty="0">
              <a:solidFill>
                <a:schemeClr val="tx2"/>
              </a:solidFill>
            </a:endParaRPr>
          </a:p>
          <a:p>
            <a:pPr marL="862013" lvl="1" indent="-457200">
              <a:buAutoNum type="arabicParenBoth" startAt="9"/>
            </a:pPr>
            <a:r>
              <a:rPr lang="en-US" sz="1600" i="1" dirty="0">
                <a:solidFill>
                  <a:schemeClr val="tx2"/>
                </a:solidFill>
              </a:rPr>
              <a:t>If the FFSSR fails to come On-Line or stay On-Line during an FFSS deployment due to a non-fuel related issue, ERCOT shall claw back and/or withhold the FFSS Standby Fee for 15 days. </a:t>
            </a:r>
          </a:p>
          <a:p>
            <a:pPr marL="862013" lvl="1" indent="-457200">
              <a:buAutoNum type="arabicParenBoth" startAt="9"/>
            </a:pPr>
            <a:endParaRPr lang="en-US" sz="1600" i="1" dirty="0">
              <a:solidFill>
                <a:schemeClr val="tx2"/>
              </a:solidFill>
            </a:endParaRPr>
          </a:p>
          <a:p>
            <a:pPr marL="347663"/>
            <a:r>
              <a:rPr lang="en-US" sz="2000" dirty="0">
                <a:solidFill>
                  <a:schemeClr val="tx2"/>
                </a:solidFill>
              </a:rPr>
              <a:t>8 Resources received claw back charges </a:t>
            </a:r>
          </a:p>
          <a:p>
            <a:pPr marL="747713" lvl="1"/>
            <a:r>
              <a:rPr lang="en-US" sz="1600" dirty="0">
                <a:solidFill>
                  <a:schemeClr val="tx2"/>
                </a:solidFill>
              </a:rPr>
              <a:t>7 Resources received claw back charges related to paragraph (5) above. </a:t>
            </a:r>
          </a:p>
          <a:p>
            <a:pPr marL="747713" lvl="1"/>
            <a:r>
              <a:rPr lang="en-US" sz="1600" dirty="0">
                <a:solidFill>
                  <a:schemeClr val="tx2"/>
                </a:solidFill>
              </a:rPr>
              <a:t>1 Resource received claw back charges related to paragraph (9) above.</a:t>
            </a:r>
          </a:p>
          <a:p>
            <a:pPr marL="4763" indent="0">
              <a:buNone/>
            </a:pPr>
            <a:endParaRPr lang="en-US" sz="2000" i="1" dirty="0">
              <a:solidFill>
                <a:schemeClr val="tx2"/>
              </a:solidFill>
            </a:endParaRPr>
          </a:p>
        </p:txBody>
      </p:sp>
    </p:spTree>
    <p:extLst>
      <p:ext uri="{BB962C8B-B14F-4D97-AF65-F5344CB8AC3E}">
        <p14:creationId xmlns:p14="http://schemas.microsoft.com/office/powerpoint/2010/main" val="169026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30032-BAE7-9BB2-68F4-FEFD1739C415}"/>
              </a:ext>
            </a:extLst>
          </p:cNvPr>
          <p:cNvSpPr>
            <a:spLocks noGrp="1"/>
          </p:cNvSpPr>
          <p:nvPr>
            <p:ph type="ctrTitle"/>
          </p:nvPr>
        </p:nvSpPr>
        <p:spPr/>
        <p:txBody>
          <a:bodyPr/>
          <a:lstStyle/>
          <a:p>
            <a:r>
              <a:rPr lang="en-US" sz="3600" b="1" dirty="0">
                <a:solidFill>
                  <a:schemeClr val="accent1"/>
                </a:solidFill>
              </a:rPr>
              <a:t>Questions?</a:t>
            </a:r>
            <a:endParaRPr lang="en-US" sz="2400" b="1" dirty="0">
              <a:solidFill>
                <a:schemeClr val="accent1"/>
              </a:solidFill>
            </a:endParaRPr>
          </a:p>
        </p:txBody>
      </p:sp>
    </p:spTree>
    <p:extLst>
      <p:ext uri="{BB962C8B-B14F-4D97-AF65-F5344CB8AC3E}">
        <p14:creationId xmlns:p14="http://schemas.microsoft.com/office/powerpoint/2010/main" val="120959700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7541</TotalTime>
  <Words>515</Words>
  <Application>Microsoft Office PowerPoint</Application>
  <PresentationFormat>On-screen Show (4:3)</PresentationFormat>
  <Paragraphs>53</Paragraphs>
  <Slides>6</Slides>
  <Notes>3</Notes>
  <HiddenSlides>0</HiddenSlides>
  <MMClips>0</MMClips>
  <ScaleCrop>false</ScaleCrop>
  <HeadingPairs>
    <vt:vector size="6" baseType="variant">
      <vt:variant>
        <vt:lpstr>Fonts Used</vt:lpstr>
      </vt:variant>
      <vt:variant>
        <vt:i4>2</vt:i4>
      </vt:variant>
      <vt:variant>
        <vt:lpstr>Theme</vt:lpstr>
      </vt:variant>
      <vt:variant>
        <vt:i4>4</vt:i4>
      </vt:variant>
      <vt:variant>
        <vt:lpstr>Slide Titles</vt:lpstr>
      </vt:variant>
      <vt:variant>
        <vt:i4>6</vt:i4>
      </vt:variant>
    </vt:vector>
  </HeadingPairs>
  <TitlesOfParts>
    <vt:vector size="12" baseType="lpstr">
      <vt:lpstr>Arial</vt:lpstr>
      <vt:lpstr>Calibri</vt:lpstr>
      <vt:lpstr>1_Custom Design</vt:lpstr>
      <vt:lpstr>Office Theme</vt:lpstr>
      <vt:lpstr>Custom Design</vt:lpstr>
      <vt:lpstr>1_Office Theme</vt:lpstr>
      <vt:lpstr>PowerPoint Presentation</vt:lpstr>
      <vt:lpstr>Background</vt:lpstr>
      <vt:lpstr>Firm Fuel Supply Service Procurement</vt:lpstr>
      <vt:lpstr>Firm Fuel Supply Service Settlement</vt:lpstr>
      <vt:lpstr>Claw Backs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Shanks, Magie</cp:lastModifiedBy>
  <cp:revision>197</cp:revision>
  <cp:lastPrinted>2016-01-21T20:53:15Z</cp:lastPrinted>
  <dcterms:created xsi:type="dcterms:W3CDTF">2016-01-21T15:20:31Z</dcterms:created>
  <dcterms:modified xsi:type="dcterms:W3CDTF">2023-05-16T19:05:49Z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